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641" r:id="rId2"/>
    <p:sldId id="642" r:id="rId3"/>
    <p:sldId id="644" r:id="rId4"/>
    <p:sldId id="257" r:id="rId5"/>
    <p:sldId id="645" r:id="rId6"/>
    <p:sldId id="262" r:id="rId7"/>
    <p:sldId id="263" r:id="rId8"/>
    <p:sldId id="647" r:id="rId9"/>
    <p:sldId id="258" r:id="rId10"/>
    <p:sldId id="646" r:id="rId11"/>
    <p:sldId id="259" r:id="rId12"/>
    <p:sldId id="648" r:id="rId13"/>
    <p:sldId id="264" r:id="rId14"/>
    <p:sldId id="649" r:id="rId15"/>
    <p:sldId id="650" r:id="rId16"/>
    <p:sldId id="651" r:id="rId17"/>
    <p:sldId id="652"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876F31-F4E4-443B-8B77-43F4050518AC}"/>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r>
              <a:rPr lang="en-US" sz="1000">
                <a:latin typeface="Arial" panose="020B0604020202020204" pitchFamily="34" charset="0"/>
                <a:cs typeface="Arial" panose="020B0604020202020204" pitchFamily="34" charset="0"/>
              </a:rPr>
              <a:t>Class – The Life Of Christ (275)</a:t>
            </a:r>
          </a:p>
        </p:txBody>
      </p:sp>
      <p:sp>
        <p:nvSpPr>
          <p:cNvPr id="3" name="Date Placeholder 2">
            <a:extLst>
              <a:ext uri="{FF2B5EF4-FFF2-40B4-BE49-F238E27FC236}">
                <a16:creationId xmlns:a16="http://schemas.microsoft.com/office/drawing/2014/main" id="{DB90CF1C-A28B-4A6B-B9E3-9FEE47C45E91}"/>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9/8/2021 pm</a:t>
            </a:r>
          </a:p>
        </p:txBody>
      </p:sp>
      <p:sp>
        <p:nvSpPr>
          <p:cNvPr id="4" name="Footer Placeholder 3">
            <a:extLst>
              <a:ext uri="{FF2B5EF4-FFF2-40B4-BE49-F238E27FC236}">
                <a16:creationId xmlns:a16="http://schemas.microsoft.com/office/drawing/2014/main" id="{F19A28EC-F08E-40B4-8F54-5D199829332D}"/>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0A49D36-1FC0-4C56-856E-49ECA429EF48}"/>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FF5E7083-D782-452B-8951-06F4CE39695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2633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a:t>Class – The Life Of Christ (275)</a:t>
            </a:r>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9/8/2021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B1572648-7DB8-4771-A9AF-FC0EA29A8F62}" type="slidenum">
              <a:rPr lang="en-US" smtClean="0"/>
              <a:t>‹#›</a:t>
            </a:fld>
            <a:endParaRPr lang="en-US"/>
          </a:p>
        </p:txBody>
      </p:sp>
    </p:spTree>
    <p:extLst>
      <p:ext uri="{BB962C8B-B14F-4D97-AF65-F5344CB8AC3E}">
        <p14:creationId xmlns:p14="http://schemas.microsoft.com/office/powerpoint/2010/main" val="246464898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1314450"/>
            <a:ext cx="4737100" cy="35528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36411">
              <a:defRPr/>
            </a:pPr>
            <a:fld id="{9E395396-3E20-41E1-96D8-CC01158FFDB2}" type="slidenum">
              <a:rPr lang="en-US" sz="1600">
                <a:solidFill>
                  <a:prstClr val="black"/>
                </a:solidFill>
                <a:latin typeface="Calibri" panose="020F0502020204030204"/>
              </a:rPr>
              <a:pPr defTabSz="536411">
                <a:defRPr/>
              </a:pPr>
              <a:t>1</a:t>
            </a:fld>
            <a:endParaRPr lang="en-US" sz="16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1014871">
              <a:defRPr/>
            </a:pPr>
            <a:r>
              <a:rPr lang="en-US" sz="1600">
                <a:solidFill>
                  <a:prstClr val="black"/>
                </a:solidFill>
                <a:latin typeface="Calibri" panose="020F0502020204030204"/>
              </a:rPr>
              <a:t>9/8/2021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1014871">
              <a:defRPr/>
            </a:pPr>
            <a:r>
              <a:rPr lang="en-US" sz="16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1014871">
              <a:defRPr/>
            </a:pPr>
            <a:r>
              <a:rPr lang="en-US" sz="1600">
                <a:solidFill>
                  <a:prstClr val="black"/>
                </a:solidFill>
                <a:latin typeface="Calibri" panose="020F0502020204030204"/>
              </a:rPr>
              <a:t>Class – The Life Of Christ (275)</a:t>
            </a:r>
          </a:p>
        </p:txBody>
      </p:sp>
    </p:spTree>
    <p:extLst>
      <p:ext uri="{BB962C8B-B14F-4D97-AF65-F5344CB8AC3E}">
        <p14:creationId xmlns:p14="http://schemas.microsoft.com/office/powerpoint/2010/main" val="112205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8002"/>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42" y="4475048"/>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a:xfrm>
            <a:off x="1938053"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08"/>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77"/>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65064683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32"/>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32"/>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41844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493983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631910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81720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7"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21"/>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78"/>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9/19/2021</a:t>
            </a:fld>
            <a:endParaRPr lang="en-US" noProof="0" dirty="0"/>
          </a:p>
        </p:txBody>
      </p:sp>
      <p:sp>
        <p:nvSpPr>
          <p:cNvPr id="5" name="Footer Placeholder 4"/>
          <p:cNvSpPr>
            <a:spLocks noGrp="1"/>
          </p:cNvSpPr>
          <p:nvPr>
            <p:ph type="ftr" sz="quarter" idx="11"/>
          </p:nvPr>
        </p:nvSpPr>
        <p:spPr>
          <a:xfrm>
            <a:off x="1938053"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60576181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720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119045"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8" y="33507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6" y="33031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5" y="14769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9" y="148202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725110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119045"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8" y="33507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6" y="33031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5" y="14769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9" y="148202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99"/>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602597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11"/>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4"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20"/>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775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4"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20"/>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644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85"/>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93" y="6453386"/>
            <a:ext cx="1216807" cy="404614"/>
          </a:xfrm>
        </p:spPr>
        <p:txBody>
          <a:bodyPr/>
          <a:lstStyle>
            <a:lvl1pPr>
              <a:defRPr>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a:xfrm>
            <a:off x="1938246"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82952452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237437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3"/>
          </p:nvPr>
        </p:nvSpPr>
        <p:spPr>
          <a:xfrm>
            <a:off x="2170185"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22497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164" userDrawn="1">
          <p15:clr>
            <a:srgbClr val="F26B43"/>
          </p15:clr>
        </p15:guide>
        <p15:guide id="10" pos="23" userDrawn="1">
          <p15:clr>
            <a:srgbClr val="F26B43"/>
          </p15:clr>
        </p15:guide>
        <p15:guide id="11" pos="2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130246"/>
            <a:ext cx="7128364" cy="3050579"/>
          </a:xfrm>
        </p:spPr>
        <p:txBody>
          <a:bodyPr>
            <a:spAutoFit/>
          </a:bodyPr>
          <a:lstStyle/>
          <a:p>
            <a:r>
              <a:rPr lang="en-US" sz="5400" dirty="0"/>
              <a:t>Lesson 16:</a:t>
            </a:r>
            <a:br>
              <a:rPr lang="en-US" sz="5400" dirty="0"/>
            </a:br>
            <a:r>
              <a:rPr lang="en-US" sz="5400" dirty="0"/>
              <a:t>The Lost Sheep, Lost Coin and Lost Son and The Elder Brother</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15:1-32</a:t>
            </a:r>
          </a:p>
          <a:p>
            <a:r>
              <a:rPr lang="en-US" sz="2000" dirty="0"/>
              <a:t>September 8, 2021</a:t>
            </a:r>
          </a:p>
        </p:txBody>
      </p:sp>
    </p:spTree>
    <p:extLst>
      <p:ext uri="{BB962C8B-B14F-4D97-AF65-F5344CB8AC3E}">
        <p14:creationId xmlns:p14="http://schemas.microsoft.com/office/powerpoint/2010/main" val="3975921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4324902"/>
          </a:xfrm>
        </p:spPr>
        <p:txBody>
          <a:bodyPr>
            <a:spAutoFit/>
          </a:bodyPr>
          <a:lstStyle/>
          <a:p>
            <a:pPr eaLnBrk="1" hangingPunct="1">
              <a:buNone/>
              <a:defRPr/>
            </a:pPr>
            <a:r>
              <a:rPr lang="en-US" sz="3000" dirty="0">
                <a:solidFill>
                  <a:schemeClr val="tx1"/>
                </a:solidFill>
              </a:rPr>
              <a:t>This coin was of no value because it was “out of circulation.”</a:t>
            </a:r>
          </a:p>
          <a:p>
            <a:pPr eaLnBrk="1" hangingPunct="1">
              <a:defRPr/>
            </a:pPr>
            <a:r>
              <a:rPr lang="en-US" sz="3000" dirty="0">
                <a:solidFill>
                  <a:schemeClr val="tx1"/>
                </a:solidFill>
              </a:rPr>
              <a:t>Uselessness means: loss of zeal for the Lord, loss of concern for others, and loss of influence. Matthew 5:13-14</a:t>
            </a:r>
          </a:p>
          <a:p>
            <a:pPr eaLnBrk="1" hangingPunct="1">
              <a:defRPr/>
            </a:pPr>
            <a:r>
              <a:rPr lang="en-US" sz="3000" dirty="0">
                <a:solidFill>
                  <a:schemeClr val="tx1"/>
                </a:solidFill>
              </a:rPr>
              <a:t>The useless member is … the one who has quit. Luke 9:62</a:t>
            </a:r>
          </a:p>
          <a:p>
            <a:pPr eaLnBrk="1" hangingPunct="1">
              <a:buFont typeface="Wingdings" pitchFamily="2" charset="2"/>
              <a:buNone/>
              <a:defRPr/>
            </a:pPr>
            <a:r>
              <a:rPr lang="en-US" sz="2800" dirty="0">
                <a:solidFill>
                  <a:schemeClr val="tx1"/>
                </a:solidFill>
              </a:rPr>
              <a:t>Great occasion of rejoicing when the lost coin is found.</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10</a:t>
            </a:fld>
            <a:endParaRPr lang="en-US" dirty="0">
              <a:solidFill>
                <a:srgbClr val="1F497D"/>
              </a:solidFill>
              <a:latin typeface="Arial"/>
            </a:endParaRPr>
          </a:p>
        </p:txBody>
      </p:sp>
    </p:spTree>
    <p:extLst>
      <p:ext uri="{BB962C8B-B14F-4D97-AF65-F5344CB8AC3E}">
        <p14:creationId xmlns:p14="http://schemas.microsoft.com/office/powerpoint/2010/main" val="270959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 </a:t>
            </a:r>
            <a:r>
              <a:rPr lang="en-US" dirty="0">
                <a:solidFill>
                  <a:schemeClr val="tx1"/>
                </a:solidFill>
                <a:effectLst/>
              </a:rPr>
              <a:t>–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941560" y="1686986"/>
            <a:ext cx="7992890" cy="4410823"/>
          </a:xfrm>
        </p:spPr>
        <p:txBody>
          <a:bodyPr wrap="square">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eaLnBrk="1" hangingPunct="1">
              <a:defRPr/>
            </a:pPr>
            <a:r>
              <a:rPr lang="en-US" sz="2400" dirty="0">
                <a:solidFill>
                  <a:schemeClr val="tx1"/>
                </a:solidFill>
              </a:rPr>
              <a:t>The three characters in the parable:</a:t>
            </a:r>
          </a:p>
          <a:p>
            <a:pPr lvl="1">
              <a:defRPr/>
            </a:pPr>
            <a:r>
              <a:rPr lang="en-US" sz="2400" i="0" dirty="0">
                <a:solidFill>
                  <a:schemeClr val="tx1"/>
                </a:solidFill>
              </a:rPr>
              <a:t>The merciful father.</a:t>
            </a:r>
          </a:p>
          <a:p>
            <a:pPr lvl="1">
              <a:defRPr/>
            </a:pPr>
            <a:r>
              <a:rPr lang="en-US" sz="2400" i="0" dirty="0">
                <a:solidFill>
                  <a:schemeClr val="tx1"/>
                </a:solidFill>
              </a:rPr>
              <a:t>The prodigal son.</a:t>
            </a:r>
          </a:p>
          <a:p>
            <a:pPr lvl="1">
              <a:defRPr/>
            </a:pPr>
            <a:r>
              <a:rPr lang="en-US" sz="2400" i="0" dirty="0">
                <a:solidFill>
                  <a:schemeClr val="tx1"/>
                </a:solidFill>
              </a:rPr>
              <a:t>The self-righteous son.</a:t>
            </a:r>
          </a:p>
          <a:p>
            <a:pPr>
              <a:defRPr/>
            </a:pPr>
            <a:r>
              <a:rPr lang="en-US" sz="2400" dirty="0">
                <a:solidFill>
                  <a:schemeClr val="tx1"/>
                </a:solidFill>
              </a:rPr>
              <a:t>Jesus brings forth this account of a loving father distressed by the </a:t>
            </a:r>
            <a:r>
              <a:rPr lang="en-US" sz="2400" u="sng" dirty="0">
                <a:solidFill>
                  <a:schemeClr val="tx1"/>
                </a:solidFill>
              </a:rPr>
              <a:t>selfishness</a:t>
            </a:r>
            <a:r>
              <a:rPr lang="en-US" sz="2400" dirty="0">
                <a:solidFill>
                  <a:schemeClr val="tx1"/>
                </a:solidFill>
              </a:rPr>
              <a:t> of </a:t>
            </a:r>
            <a:r>
              <a:rPr lang="en-US" sz="2400" b="1" dirty="0">
                <a:solidFill>
                  <a:schemeClr val="tx1"/>
                </a:solidFill>
              </a:rPr>
              <a:t>BOTH</a:t>
            </a:r>
            <a:r>
              <a:rPr lang="en-US" sz="2400" dirty="0">
                <a:solidFill>
                  <a:schemeClr val="tx1"/>
                </a:solidFill>
              </a:rPr>
              <a:t> a younger and an elder son.</a:t>
            </a:r>
          </a:p>
          <a:p>
            <a:pPr eaLnBrk="1" hangingPunct="1">
              <a:defRPr/>
            </a:pPr>
            <a:r>
              <a:rPr lang="en-US" sz="2400" dirty="0">
                <a:solidFill>
                  <a:schemeClr val="tx1"/>
                </a:solidFill>
              </a:rPr>
              <a:t>This story is more touching than the first two because it involves hurting human beings in family tension.</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11</a:t>
            </a:fld>
            <a:endParaRPr lang="en-US">
              <a:solidFill>
                <a:srgbClr val="1F497D"/>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 </a:t>
            </a:r>
            <a:r>
              <a:rPr lang="en-US" dirty="0">
                <a:solidFill>
                  <a:schemeClr val="tx1"/>
                </a:solidFill>
                <a:effectLst/>
              </a:rPr>
              <a:t>–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52253" y="1686986"/>
            <a:ext cx="8545151" cy="3742435"/>
          </a:xfrm>
        </p:spPr>
        <p:txBody>
          <a:bodyPr wrap="square">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a:defRPr/>
            </a:pPr>
            <a:r>
              <a:rPr lang="en-US" sz="2800" dirty="0">
                <a:solidFill>
                  <a:schemeClr val="tx1"/>
                </a:solidFill>
              </a:rPr>
              <a:t>He </a:t>
            </a:r>
            <a:r>
              <a:rPr lang="en-US" sz="2800" u="sng" dirty="0">
                <a:solidFill>
                  <a:schemeClr val="tx1"/>
                </a:solidFill>
              </a:rPr>
              <a:t>knows he is lost</a:t>
            </a:r>
            <a:r>
              <a:rPr lang="en-US" sz="2800" dirty="0">
                <a:solidFill>
                  <a:schemeClr val="tx1"/>
                </a:solidFill>
              </a:rPr>
              <a:t> and will know the way back to his father’s household.</a:t>
            </a:r>
          </a:p>
          <a:p>
            <a:pPr marL="0" indent="0">
              <a:buNone/>
              <a:defRPr/>
            </a:pPr>
            <a:endParaRPr lang="en-US" sz="2800" dirty="0">
              <a:solidFill>
                <a:schemeClr val="tx1"/>
              </a:solidFill>
            </a:endParaRPr>
          </a:p>
          <a:p>
            <a:pPr eaLnBrk="1" hangingPunct="1">
              <a:defRPr/>
            </a:pPr>
            <a:r>
              <a:rPr lang="en-US" sz="2800" dirty="0">
                <a:solidFill>
                  <a:schemeClr val="tx1"/>
                </a:solidFill>
              </a:rPr>
              <a:t>He willfully asked for his inheritance.</a:t>
            </a:r>
          </a:p>
          <a:p>
            <a:pPr eaLnBrk="1" hangingPunct="1">
              <a:defRPr/>
            </a:pPr>
            <a:r>
              <a:rPr lang="en-US" sz="2800" dirty="0">
                <a:solidFill>
                  <a:schemeClr val="tx1"/>
                </a:solidFill>
              </a:rPr>
              <a:t>He willfully went into the far country.</a:t>
            </a:r>
          </a:p>
          <a:p>
            <a:pPr eaLnBrk="1" hangingPunct="1">
              <a:defRPr/>
            </a:pPr>
            <a:r>
              <a:rPr lang="en-US" sz="2800" dirty="0">
                <a:solidFill>
                  <a:schemeClr val="tx1"/>
                </a:solidFill>
              </a:rPr>
              <a:t>He willfully wasted his substance with riotous living.</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12</a:t>
            </a:fld>
            <a:endParaRPr lang="en-US">
              <a:solidFill>
                <a:srgbClr val="1F497D"/>
              </a:solidFill>
              <a:latin typeface="Arial"/>
            </a:endParaRPr>
          </a:p>
        </p:txBody>
      </p:sp>
    </p:spTree>
    <p:extLst>
      <p:ext uri="{BB962C8B-B14F-4D97-AF65-F5344CB8AC3E}">
        <p14:creationId xmlns:p14="http://schemas.microsoft.com/office/powerpoint/2010/main" val="198143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91393"/>
            <a:ext cx="7200900" cy="1400383"/>
          </a:xfrm>
        </p:spPr>
        <p:txBody>
          <a:bodyPr>
            <a:spAutoFit/>
          </a:bodyPr>
          <a:lstStyle/>
          <a:p>
            <a:pPr eaLnBrk="1" hangingPunct="1">
              <a:lnSpc>
                <a:spcPct val="100000"/>
              </a:lnSpc>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401034"/>
            <a:ext cx="8489483" cy="5386090"/>
          </a:xfrm>
        </p:spPr>
        <p:txBody>
          <a:bodyPr>
            <a:spAutoFit/>
          </a:bodyPr>
          <a:lstStyle/>
          <a:p>
            <a:pPr eaLnBrk="1" hangingPunct="1">
              <a:lnSpc>
                <a:spcPct val="100000"/>
              </a:lnSpc>
              <a:spcBef>
                <a:spcPts val="0"/>
              </a:spcBef>
              <a:spcAft>
                <a:spcPts val="0"/>
              </a:spcAft>
              <a:buNone/>
              <a:defRPr/>
            </a:pPr>
            <a:r>
              <a:rPr lang="en-US" sz="4000" u="sng" dirty="0">
                <a:solidFill>
                  <a:schemeClr val="tx1"/>
                </a:solidFill>
              </a:rPr>
              <a:t>The Prodigal Son was lost willfully</a:t>
            </a:r>
            <a:r>
              <a:rPr lang="en-US" sz="4000" dirty="0">
                <a:solidFill>
                  <a:schemeClr val="tx1"/>
                </a:solidFill>
              </a:rPr>
              <a:t>.</a:t>
            </a:r>
          </a:p>
          <a:p>
            <a:pPr eaLnBrk="1" hangingPunct="1">
              <a:lnSpc>
                <a:spcPct val="100000"/>
              </a:lnSpc>
              <a:spcBef>
                <a:spcPts val="0"/>
              </a:spcBef>
              <a:spcAft>
                <a:spcPts val="0"/>
              </a:spcAft>
              <a:defRPr/>
            </a:pPr>
            <a:r>
              <a:rPr lang="en-US" sz="3200" dirty="0">
                <a:solidFill>
                  <a:schemeClr val="tx1"/>
                </a:solidFill>
              </a:rPr>
              <a:t>Exaltation of my will and a desecration of God’s will. Romans 1:18ff; Hebrews 10:26ff</a:t>
            </a:r>
          </a:p>
          <a:p>
            <a:pPr eaLnBrk="1" hangingPunct="1">
              <a:lnSpc>
                <a:spcPct val="100000"/>
              </a:lnSpc>
              <a:spcBef>
                <a:spcPts val="0"/>
              </a:spcBef>
              <a:spcAft>
                <a:spcPts val="0"/>
              </a:spcAft>
              <a:defRPr/>
            </a:pPr>
            <a:r>
              <a:rPr lang="en-US" sz="3200" dirty="0">
                <a:solidFill>
                  <a:schemeClr val="tx1"/>
                </a:solidFill>
              </a:rPr>
              <a:t>He was dead in sin. cf. Ephesians 2:1-2</a:t>
            </a:r>
          </a:p>
          <a:p>
            <a:pPr lvl="1">
              <a:lnSpc>
                <a:spcPct val="100000"/>
              </a:lnSpc>
              <a:spcBef>
                <a:spcPts val="0"/>
              </a:spcBef>
              <a:spcAft>
                <a:spcPts val="0"/>
              </a:spcAft>
              <a:defRPr/>
            </a:pPr>
            <a:r>
              <a:rPr lang="en-US" sz="3200" i="0" dirty="0">
                <a:solidFill>
                  <a:schemeClr val="tx1"/>
                </a:solidFill>
              </a:rPr>
              <a:t>Rebellion, stubbornness, and defiance of authority. cf. Absalom. 2 Samuel 15-18</a:t>
            </a:r>
          </a:p>
          <a:p>
            <a:pPr>
              <a:lnSpc>
                <a:spcPct val="100000"/>
              </a:lnSpc>
              <a:spcBef>
                <a:spcPts val="0"/>
              </a:spcBef>
              <a:spcAft>
                <a:spcPts val="0"/>
              </a:spcAft>
              <a:defRPr/>
            </a:pPr>
            <a:r>
              <a:rPr lang="en-US" sz="3200" dirty="0">
                <a:solidFill>
                  <a:schemeClr val="tx1"/>
                </a:solidFill>
              </a:rPr>
              <a:t>In the pigpen. (Owner a Gentile.)</a:t>
            </a:r>
          </a:p>
          <a:p>
            <a:pPr lvl="1">
              <a:lnSpc>
                <a:spcPct val="100000"/>
              </a:lnSpc>
              <a:spcBef>
                <a:spcPts val="0"/>
              </a:spcBef>
              <a:spcAft>
                <a:spcPts val="0"/>
              </a:spcAft>
              <a:defRPr/>
            </a:pPr>
            <a:r>
              <a:rPr lang="en-US" sz="2800" i="0" dirty="0">
                <a:solidFill>
                  <a:schemeClr val="tx1"/>
                </a:solidFill>
              </a:rPr>
              <a:t>The Jews could not eat pork (Isaiah 65:4; 66:17) and they did not raise hogs. Swine were unclean to them (Leviticus 11:7; </a:t>
            </a:r>
            <a:br>
              <a:rPr lang="en-US" sz="2800" i="0" dirty="0">
                <a:solidFill>
                  <a:schemeClr val="tx1"/>
                </a:solidFill>
              </a:rPr>
            </a:br>
            <a:r>
              <a:rPr lang="en-US" sz="2800" i="0" dirty="0">
                <a:solidFill>
                  <a:schemeClr val="tx1"/>
                </a:solidFill>
              </a:rPr>
              <a:t>Deuteronomy 14:8).</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13</a:t>
            </a:fld>
            <a:endParaRPr lang="en-US" dirty="0">
              <a:solidFill>
                <a:srgbClr val="1F497D"/>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2535053"/>
          </a:xfrm>
        </p:spPr>
        <p:txBody>
          <a:bodyPr>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eaLnBrk="1" hangingPunct="1">
              <a:buNone/>
              <a:defRPr/>
            </a:pPr>
            <a:r>
              <a:rPr lang="en-US" sz="4000" dirty="0">
                <a:solidFill>
                  <a:schemeClr val="tx1"/>
                </a:solidFill>
              </a:rPr>
              <a:t>He Came To Himself!</a:t>
            </a:r>
            <a:br>
              <a:rPr lang="en-US" sz="4000" dirty="0">
                <a:solidFill>
                  <a:schemeClr val="tx1"/>
                </a:solidFill>
              </a:rPr>
            </a:br>
            <a:r>
              <a:rPr lang="en-US" sz="4000" dirty="0">
                <a:solidFill>
                  <a:schemeClr val="tx1"/>
                </a:solidFill>
              </a:rPr>
              <a:t>1 John 1:8-9; Proverbs 28:13; Isaiah 59:2; Matthew 16:26-27</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14</a:t>
            </a:fld>
            <a:endParaRPr lang="en-US" dirty="0">
              <a:solidFill>
                <a:srgbClr val="1F497D"/>
              </a:solidFill>
              <a:latin typeface="Arial"/>
            </a:endParaRPr>
          </a:p>
        </p:txBody>
      </p:sp>
    </p:spTree>
    <p:extLst>
      <p:ext uri="{BB962C8B-B14F-4D97-AF65-F5344CB8AC3E}">
        <p14:creationId xmlns:p14="http://schemas.microsoft.com/office/powerpoint/2010/main" val="3174227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3948773"/>
          </a:xfrm>
        </p:spPr>
        <p:txBody>
          <a:bodyPr>
            <a:spAutoFit/>
          </a:bodyPr>
          <a:lstStyle/>
          <a:p>
            <a:pPr eaLnBrk="1" hangingPunct="1">
              <a:buNone/>
              <a:defRPr/>
            </a:pPr>
            <a:r>
              <a:rPr lang="en-US" sz="4000" dirty="0">
                <a:solidFill>
                  <a:schemeClr val="tx1"/>
                </a:solidFill>
              </a:rPr>
              <a:t>NOTE THE FATHER!</a:t>
            </a:r>
          </a:p>
          <a:p>
            <a:pPr>
              <a:defRPr/>
            </a:pPr>
            <a:r>
              <a:rPr lang="en-US" sz="4000" dirty="0">
                <a:solidFill>
                  <a:schemeClr val="tx1"/>
                </a:solidFill>
              </a:rPr>
              <a:t>God’s forgiveness is conditional.</a:t>
            </a:r>
          </a:p>
          <a:p>
            <a:pPr>
              <a:defRPr/>
            </a:pPr>
            <a:r>
              <a:rPr lang="en-US" sz="4000" dirty="0">
                <a:solidFill>
                  <a:schemeClr val="tx1"/>
                </a:solidFill>
              </a:rPr>
              <a:t>The father did not scold or admonish.</a:t>
            </a:r>
          </a:p>
          <a:p>
            <a:pPr>
              <a:defRPr/>
            </a:pPr>
            <a:r>
              <a:rPr lang="en-US" sz="4000" dirty="0">
                <a:solidFill>
                  <a:schemeClr val="tx1"/>
                </a:solidFill>
              </a:rPr>
              <a:t>The father made himself vulnerable.</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15</a:t>
            </a:fld>
            <a:endParaRPr lang="en-US" dirty="0">
              <a:solidFill>
                <a:srgbClr val="1F497D"/>
              </a:solidFill>
              <a:latin typeface="Arial"/>
            </a:endParaRPr>
          </a:p>
        </p:txBody>
      </p:sp>
    </p:spTree>
    <p:extLst>
      <p:ext uri="{BB962C8B-B14F-4D97-AF65-F5344CB8AC3E}">
        <p14:creationId xmlns:p14="http://schemas.microsoft.com/office/powerpoint/2010/main" val="4252767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5170646"/>
          </a:xfrm>
        </p:spPr>
        <p:txBody>
          <a:bodyPr>
            <a:spAutoFit/>
          </a:bodyPr>
          <a:lstStyle/>
          <a:p>
            <a:pPr eaLnBrk="1" hangingPunct="1">
              <a:lnSpc>
                <a:spcPct val="100000"/>
              </a:lnSpc>
              <a:spcBef>
                <a:spcPts val="0"/>
              </a:spcBef>
              <a:spcAft>
                <a:spcPts val="0"/>
              </a:spcAft>
              <a:buNone/>
              <a:defRPr/>
            </a:pPr>
            <a:r>
              <a:rPr lang="en-US" sz="2200" dirty="0">
                <a:solidFill>
                  <a:schemeClr val="tx1"/>
                </a:solidFill>
              </a:rPr>
              <a:t>NOTE THE FATHER!</a:t>
            </a:r>
          </a:p>
          <a:p>
            <a:pPr eaLnBrk="1" hangingPunct="1">
              <a:lnSpc>
                <a:spcPct val="100000"/>
              </a:lnSpc>
              <a:spcBef>
                <a:spcPts val="0"/>
              </a:spcBef>
              <a:spcAft>
                <a:spcPts val="0"/>
              </a:spcAft>
              <a:buNone/>
              <a:defRPr/>
            </a:pPr>
            <a:r>
              <a:rPr lang="en-US" sz="2200" dirty="0">
                <a:solidFill>
                  <a:schemeClr val="tx1"/>
                </a:solidFill>
              </a:rPr>
              <a:t>Significance of:</a:t>
            </a:r>
          </a:p>
          <a:p>
            <a:pPr eaLnBrk="1" hangingPunct="1">
              <a:lnSpc>
                <a:spcPct val="100000"/>
              </a:lnSpc>
              <a:spcBef>
                <a:spcPts val="0"/>
              </a:spcBef>
              <a:spcAft>
                <a:spcPts val="0"/>
              </a:spcAft>
              <a:buNone/>
              <a:defRPr/>
            </a:pPr>
            <a:r>
              <a:rPr lang="en-US" sz="2200" b="1" dirty="0">
                <a:solidFill>
                  <a:schemeClr val="tx1"/>
                </a:solidFill>
              </a:rPr>
              <a:t>Clothes:</a:t>
            </a:r>
          </a:p>
          <a:p>
            <a:pPr>
              <a:lnSpc>
                <a:spcPct val="100000"/>
              </a:lnSpc>
              <a:spcBef>
                <a:spcPts val="0"/>
              </a:spcBef>
              <a:spcAft>
                <a:spcPts val="0"/>
              </a:spcAft>
              <a:defRPr/>
            </a:pPr>
            <a:r>
              <a:rPr lang="en-US" sz="2200" dirty="0">
                <a:solidFill>
                  <a:schemeClr val="tx1"/>
                </a:solidFill>
              </a:rPr>
              <a:t>The filthy robes of Joshua, the high priest, were changed for clean, rich robes before the Angel of the Lord (Zechariah 3:3-5).</a:t>
            </a:r>
          </a:p>
          <a:p>
            <a:pPr>
              <a:lnSpc>
                <a:spcPct val="100000"/>
              </a:lnSpc>
              <a:spcBef>
                <a:spcPts val="0"/>
              </a:spcBef>
              <a:spcAft>
                <a:spcPts val="0"/>
              </a:spcAft>
              <a:defRPr/>
            </a:pPr>
            <a:r>
              <a:rPr lang="en-US" sz="2200" dirty="0">
                <a:solidFill>
                  <a:schemeClr val="tx1"/>
                </a:solidFill>
              </a:rPr>
              <a:t>The angel in the tomb of Jesus wore a “long white robe” (</a:t>
            </a:r>
            <a:r>
              <a:rPr lang="en-US" sz="2200" i="1" dirty="0" err="1">
                <a:solidFill>
                  <a:schemeClr val="tx1"/>
                </a:solidFill>
              </a:rPr>
              <a:t>stolēn</a:t>
            </a:r>
            <a:r>
              <a:rPr lang="en-US" sz="2200" dirty="0">
                <a:solidFill>
                  <a:schemeClr val="tx1"/>
                </a:solidFill>
              </a:rPr>
              <a:t>; Mark 16:5).</a:t>
            </a:r>
          </a:p>
          <a:p>
            <a:pPr>
              <a:lnSpc>
                <a:spcPct val="100000"/>
              </a:lnSpc>
              <a:spcBef>
                <a:spcPts val="0"/>
              </a:spcBef>
              <a:spcAft>
                <a:spcPts val="0"/>
              </a:spcAft>
              <a:defRPr/>
            </a:pPr>
            <a:r>
              <a:rPr lang="en-US" sz="2200" dirty="0">
                <a:solidFill>
                  <a:schemeClr val="tx1"/>
                </a:solidFill>
              </a:rPr>
              <a:t>Revelation 3:5, </a:t>
            </a:r>
            <a:r>
              <a:rPr lang="en-US" sz="2200" i="1" dirty="0">
                <a:solidFill>
                  <a:schemeClr val="tx1"/>
                </a:solidFill>
              </a:rPr>
              <a:t>“He who overcomes shall be clothed in white garments and I will not blot out his name from the Book of Life”</a:t>
            </a:r>
          </a:p>
          <a:p>
            <a:pPr>
              <a:lnSpc>
                <a:spcPct val="100000"/>
              </a:lnSpc>
              <a:spcBef>
                <a:spcPts val="0"/>
              </a:spcBef>
              <a:spcAft>
                <a:spcPts val="0"/>
              </a:spcAft>
              <a:defRPr/>
            </a:pPr>
            <a:r>
              <a:rPr lang="en-US" sz="2200" dirty="0">
                <a:solidFill>
                  <a:schemeClr val="tx1"/>
                </a:solidFill>
              </a:rPr>
              <a:t>Revelation 3:18, </a:t>
            </a:r>
            <a:r>
              <a:rPr lang="en-US" sz="2200" i="1" dirty="0">
                <a:solidFill>
                  <a:schemeClr val="tx1"/>
                </a:solidFill>
              </a:rPr>
              <a:t>“I counsel you to buy from me gold refined in the fire, that you may be rich; and white garments, that you may be clothed.”</a:t>
            </a:r>
          </a:p>
          <a:p>
            <a:pPr>
              <a:lnSpc>
                <a:spcPct val="100000"/>
              </a:lnSpc>
              <a:spcBef>
                <a:spcPts val="0"/>
              </a:spcBef>
              <a:spcAft>
                <a:spcPts val="0"/>
              </a:spcAft>
              <a:defRPr/>
            </a:pPr>
            <a:r>
              <a:rPr lang="en-US" sz="2200" dirty="0">
                <a:solidFill>
                  <a:schemeClr val="tx1"/>
                </a:solidFill>
              </a:rPr>
              <a:t>A white robe was given to each of the souls who had been slain for the word of God and for the testimony which they held. Revelation 6:11</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16</a:t>
            </a:fld>
            <a:endParaRPr lang="en-US" dirty="0">
              <a:solidFill>
                <a:srgbClr val="1F497D"/>
              </a:solidFill>
              <a:latin typeface="Arial"/>
            </a:endParaRPr>
          </a:p>
        </p:txBody>
      </p:sp>
    </p:spTree>
    <p:extLst>
      <p:ext uri="{BB962C8B-B14F-4D97-AF65-F5344CB8AC3E}">
        <p14:creationId xmlns:p14="http://schemas.microsoft.com/office/powerpoint/2010/main" val="3011638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5002716"/>
          </a:xfrm>
        </p:spPr>
        <p:txBody>
          <a:bodyPr>
            <a:spAutoFit/>
          </a:bodyPr>
          <a:lstStyle/>
          <a:p>
            <a:pPr eaLnBrk="1" hangingPunct="1">
              <a:buNone/>
              <a:defRPr/>
            </a:pPr>
            <a:r>
              <a:rPr lang="en-US" sz="4000" dirty="0">
                <a:solidFill>
                  <a:schemeClr val="tx1"/>
                </a:solidFill>
              </a:rPr>
              <a:t>NOTE THE FATHER!</a:t>
            </a:r>
          </a:p>
          <a:p>
            <a:pPr eaLnBrk="1" hangingPunct="1">
              <a:buNone/>
              <a:defRPr/>
            </a:pPr>
            <a:r>
              <a:rPr lang="en-US" sz="4000" dirty="0">
                <a:solidFill>
                  <a:schemeClr val="tx1"/>
                </a:solidFill>
              </a:rPr>
              <a:t>Significance of:</a:t>
            </a:r>
          </a:p>
          <a:p>
            <a:pPr eaLnBrk="1" hangingPunct="1">
              <a:buNone/>
              <a:defRPr/>
            </a:pPr>
            <a:r>
              <a:rPr lang="en-US" sz="3200" b="1" dirty="0">
                <a:solidFill>
                  <a:schemeClr val="tx1"/>
                </a:solidFill>
              </a:rPr>
              <a:t>Ring: </a:t>
            </a:r>
            <a:r>
              <a:rPr lang="en-US" sz="3200" dirty="0">
                <a:solidFill>
                  <a:schemeClr val="tx1"/>
                </a:solidFill>
              </a:rPr>
              <a:t>Servants did not wear fine rings. Only important people wore signet rings</a:t>
            </a:r>
            <a:br>
              <a:rPr lang="en-US" sz="3200" dirty="0">
                <a:solidFill>
                  <a:schemeClr val="tx1"/>
                </a:solidFill>
              </a:rPr>
            </a:br>
            <a:r>
              <a:rPr lang="en-US" sz="3200" dirty="0">
                <a:solidFill>
                  <a:schemeClr val="tx1"/>
                </a:solidFill>
              </a:rPr>
              <a:t>(James 2:2).</a:t>
            </a:r>
          </a:p>
          <a:p>
            <a:pPr eaLnBrk="1" hangingPunct="1">
              <a:buNone/>
              <a:defRPr/>
            </a:pPr>
            <a:r>
              <a:rPr lang="en-US" sz="3200" b="1" dirty="0">
                <a:solidFill>
                  <a:schemeClr val="tx1"/>
                </a:solidFill>
              </a:rPr>
              <a:t>Shoes: </a:t>
            </a:r>
            <a:r>
              <a:rPr lang="en-US" sz="3200" dirty="0">
                <a:solidFill>
                  <a:schemeClr val="tx1"/>
                </a:solidFill>
              </a:rPr>
              <a:t>Slaves often did not wear or could not afford shoes.</a:t>
            </a:r>
          </a:p>
          <a:p>
            <a:pPr eaLnBrk="1" hangingPunct="1">
              <a:buNone/>
              <a:defRPr/>
            </a:pPr>
            <a:r>
              <a:rPr lang="en-US" sz="3200" b="1" dirty="0">
                <a:solidFill>
                  <a:schemeClr val="tx1"/>
                </a:solidFill>
              </a:rPr>
              <a:t>Fatted calf: </a:t>
            </a:r>
            <a:r>
              <a:rPr lang="en-US" sz="3200" dirty="0">
                <a:solidFill>
                  <a:schemeClr val="tx1"/>
                </a:solidFill>
              </a:rPr>
              <a:t>One put up and fed for a special occasion.</a:t>
            </a:r>
            <a:endParaRPr lang="en-US" sz="4000" dirty="0">
              <a:solidFill>
                <a:schemeClr val="tx1"/>
              </a:solidFill>
            </a:endParaRP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17</a:t>
            </a:fld>
            <a:endParaRPr lang="en-US" dirty="0">
              <a:solidFill>
                <a:srgbClr val="1F497D"/>
              </a:solidFill>
              <a:latin typeface="Arial"/>
            </a:endParaRPr>
          </a:p>
        </p:txBody>
      </p:sp>
    </p:spTree>
    <p:extLst>
      <p:ext uri="{BB962C8B-B14F-4D97-AF65-F5344CB8AC3E}">
        <p14:creationId xmlns:p14="http://schemas.microsoft.com/office/powerpoint/2010/main" val="2676355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0980E-7565-4A59-AA51-8227908D627B}"/>
              </a:ext>
            </a:extLst>
          </p:cNvPr>
          <p:cNvSpPr>
            <a:spLocks noGrp="1"/>
          </p:cNvSpPr>
          <p:nvPr>
            <p:ph type="title"/>
          </p:nvPr>
        </p:nvSpPr>
        <p:spPr>
          <a:xfrm>
            <a:off x="1028700" y="685800"/>
            <a:ext cx="7200900" cy="585417"/>
          </a:xfrm>
        </p:spPr>
        <p:txBody>
          <a:bodyPr>
            <a:spAutoFit/>
          </a:bodyPr>
          <a:lstStyle/>
          <a:p>
            <a:r>
              <a:rPr lang="en-US" dirty="0">
                <a:solidFill>
                  <a:schemeClr val="tx1"/>
                </a:solidFill>
              </a:rPr>
              <a:t>Luke 15 – Context</a:t>
            </a:r>
          </a:p>
        </p:txBody>
      </p:sp>
      <p:sp>
        <p:nvSpPr>
          <p:cNvPr id="3" name="Content Placeholder 2">
            <a:extLst>
              <a:ext uri="{FF2B5EF4-FFF2-40B4-BE49-F238E27FC236}">
                <a16:creationId xmlns:a16="http://schemas.microsoft.com/office/drawing/2014/main" id="{C613F975-DB75-4883-B0E7-C0CA424A0F57}"/>
              </a:ext>
            </a:extLst>
          </p:cNvPr>
          <p:cNvSpPr>
            <a:spLocks noGrp="1"/>
          </p:cNvSpPr>
          <p:nvPr>
            <p:ph idx="1"/>
          </p:nvPr>
        </p:nvSpPr>
        <p:spPr>
          <a:xfrm>
            <a:off x="539019" y="1484681"/>
            <a:ext cx="8489481" cy="4881273"/>
          </a:xfrm>
        </p:spPr>
        <p:txBody>
          <a:bodyPr>
            <a:spAutoFit/>
          </a:bodyPr>
          <a:lstStyle/>
          <a:p>
            <a:pPr marL="0" indent="0">
              <a:buNone/>
            </a:pPr>
            <a:r>
              <a:rPr lang="en-US" sz="2800" b="1" dirty="0">
                <a:solidFill>
                  <a:schemeClr val="tx1"/>
                </a:solidFill>
              </a:rPr>
              <a:t>Luke 15:1-2</a:t>
            </a:r>
            <a:r>
              <a:rPr lang="en-US" sz="2800" dirty="0">
                <a:solidFill>
                  <a:schemeClr val="tx1"/>
                </a:solidFill>
              </a:rPr>
              <a:t>, </a:t>
            </a:r>
            <a:r>
              <a:rPr lang="en-US" sz="2800" i="1" dirty="0">
                <a:solidFill>
                  <a:schemeClr val="tx1"/>
                </a:solidFill>
              </a:rPr>
              <a:t>“</a:t>
            </a:r>
            <a:r>
              <a:rPr lang="en-US" sz="2800" b="1" i="1" dirty="0">
                <a:solidFill>
                  <a:schemeClr val="tx1"/>
                </a:solidFill>
              </a:rPr>
              <a:t>Now all the publicans and sinners were drawing near unto him to hear him. And both the Pharisees and the scribes murmured, saying, This man receiveth sinners, and eateth with them</a:t>
            </a:r>
            <a:r>
              <a:rPr lang="en-US" sz="2800" i="1" dirty="0">
                <a:solidFill>
                  <a:schemeClr val="tx1"/>
                </a:solidFill>
              </a:rPr>
              <a:t>.”</a:t>
            </a:r>
          </a:p>
          <a:p>
            <a:r>
              <a:rPr lang="en-US" sz="2800" dirty="0">
                <a:solidFill>
                  <a:schemeClr val="tx1"/>
                </a:solidFill>
              </a:rPr>
              <a:t>The publicans and sinners are often classified together (cf. Luke 5:30; 7:34). Jesus did not abstain from eating with them (cf. Luke 5:27-29).</a:t>
            </a:r>
          </a:p>
          <a:p>
            <a:r>
              <a:rPr lang="en-US" sz="2800" dirty="0">
                <a:solidFill>
                  <a:schemeClr val="tx1"/>
                </a:solidFill>
              </a:rPr>
              <a:t>Pharisees and Scribes. cf. Matthew 23:23; </a:t>
            </a:r>
            <a:br>
              <a:rPr lang="en-US" sz="2800" dirty="0">
                <a:solidFill>
                  <a:schemeClr val="tx1"/>
                </a:solidFill>
              </a:rPr>
            </a:br>
            <a:r>
              <a:rPr lang="en-US" sz="2800" dirty="0">
                <a:solidFill>
                  <a:schemeClr val="tx1"/>
                </a:solidFill>
              </a:rPr>
              <a:t>Luke 18:9</a:t>
            </a:r>
          </a:p>
          <a:p>
            <a:pPr lvl="1"/>
            <a:r>
              <a:rPr lang="en-US" sz="2800" dirty="0">
                <a:solidFill>
                  <a:schemeClr val="tx1"/>
                </a:solidFill>
              </a:rPr>
              <a:t>“Pharisee,” </a:t>
            </a:r>
            <a:r>
              <a:rPr lang="en-US" sz="2800" i="0" dirty="0">
                <a:solidFill>
                  <a:schemeClr val="tx1"/>
                </a:solidFill>
              </a:rPr>
              <a:t>means </a:t>
            </a:r>
            <a:r>
              <a:rPr lang="en-US" sz="2800" dirty="0">
                <a:solidFill>
                  <a:schemeClr val="tx1"/>
                </a:solidFill>
              </a:rPr>
              <a:t>“separatist”</a:t>
            </a:r>
          </a:p>
        </p:txBody>
      </p:sp>
    </p:spTree>
    <p:extLst>
      <p:ext uri="{BB962C8B-B14F-4D97-AF65-F5344CB8AC3E}">
        <p14:creationId xmlns:p14="http://schemas.microsoft.com/office/powerpoint/2010/main" val="4176430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0980E-7565-4A59-AA51-8227908D627B}"/>
              </a:ext>
            </a:extLst>
          </p:cNvPr>
          <p:cNvSpPr>
            <a:spLocks noGrp="1"/>
          </p:cNvSpPr>
          <p:nvPr>
            <p:ph type="title"/>
          </p:nvPr>
        </p:nvSpPr>
        <p:spPr>
          <a:xfrm>
            <a:off x="1028700" y="685800"/>
            <a:ext cx="7200900" cy="585417"/>
          </a:xfrm>
        </p:spPr>
        <p:txBody>
          <a:bodyPr>
            <a:spAutoFit/>
          </a:bodyPr>
          <a:lstStyle/>
          <a:p>
            <a:r>
              <a:rPr lang="en-US" dirty="0">
                <a:solidFill>
                  <a:schemeClr val="tx1"/>
                </a:solidFill>
              </a:rPr>
              <a:t>Luke 15 – Context</a:t>
            </a:r>
          </a:p>
        </p:txBody>
      </p:sp>
      <p:sp>
        <p:nvSpPr>
          <p:cNvPr id="3" name="Content Placeholder 2">
            <a:extLst>
              <a:ext uri="{FF2B5EF4-FFF2-40B4-BE49-F238E27FC236}">
                <a16:creationId xmlns:a16="http://schemas.microsoft.com/office/drawing/2014/main" id="{C613F975-DB75-4883-B0E7-C0CA424A0F57}"/>
              </a:ext>
            </a:extLst>
          </p:cNvPr>
          <p:cNvSpPr>
            <a:spLocks noGrp="1"/>
          </p:cNvSpPr>
          <p:nvPr>
            <p:ph idx="1"/>
          </p:nvPr>
        </p:nvSpPr>
        <p:spPr>
          <a:xfrm>
            <a:off x="539019" y="1484681"/>
            <a:ext cx="8489481" cy="5279459"/>
          </a:xfrm>
        </p:spPr>
        <p:txBody>
          <a:bodyPr>
            <a:spAutoFit/>
          </a:bodyPr>
          <a:lstStyle/>
          <a:p>
            <a:pPr marL="0" indent="0">
              <a:buNone/>
            </a:pPr>
            <a:r>
              <a:rPr lang="en-US" sz="2800" b="1" dirty="0">
                <a:solidFill>
                  <a:schemeClr val="tx1"/>
                </a:solidFill>
              </a:rPr>
              <a:t>Luke 15:1-2</a:t>
            </a:r>
            <a:r>
              <a:rPr lang="en-US" sz="2800" dirty="0">
                <a:solidFill>
                  <a:schemeClr val="tx1"/>
                </a:solidFill>
              </a:rPr>
              <a:t>, </a:t>
            </a:r>
            <a:r>
              <a:rPr lang="en-US" sz="2800" i="1" dirty="0">
                <a:solidFill>
                  <a:schemeClr val="tx1"/>
                </a:solidFill>
              </a:rPr>
              <a:t>“</a:t>
            </a:r>
            <a:r>
              <a:rPr lang="en-US" sz="2800" b="1" i="1" dirty="0">
                <a:solidFill>
                  <a:schemeClr val="tx1"/>
                </a:solidFill>
              </a:rPr>
              <a:t>Now all the publicans and sinners were drawing near unto him to hear him. And both the Pharisees and the scribes murmured, saying, This man receiveth sinners, and eateth with them</a:t>
            </a:r>
            <a:r>
              <a:rPr lang="en-US" sz="2800" i="1" dirty="0">
                <a:solidFill>
                  <a:schemeClr val="tx1"/>
                </a:solidFill>
              </a:rPr>
              <a:t>.”</a:t>
            </a:r>
          </a:p>
          <a:p>
            <a:pPr algn="l"/>
            <a:r>
              <a:rPr lang="en-US" sz="2400" b="0" i="0" u="none" strike="noStrike" baseline="0" dirty="0">
                <a:solidFill>
                  <a:schemeClr val="tx1"/>
                </a:solidFill>
              </a:rPr>
              <a:t>Luke 5:30 – Not an uncommon accusation.</a:t>
            </a:r>
          </a:p>
          <a:p>
            <a:pPr algn="l"/>
            <a:r>
              <a:rPr lang="en-US" sz="2400" b="0" i="0" u="none" strike="noStrike" baseline="0" dirty="0">
                <a:solidFill>
                  <a:schemeClr val="tx1"/>
                </a:solidFill>
              </a:rPr>
              <a:t>The Pharisees tried to persuade the general populace that Jesus’ credibility was destroyed by His sharing with these people.</a:t>
            </a:r>
          </a:p>
          <a:p>
            <a:pPr algn="l"/>
            <a:r>
              <a:rPr lang="en-US" sz="2400" b="0" i="0" u="none" strike="noStrike" baseline="0" dirty="0">
                <a:solidFill>
                  <a:schemeClr val="tx1"/>
                </a:solidFill>
              </a:rPr>
              <a:t>That might have been true had He never indicated His objection to what was wrong in their lives. However, see Exodus 18:1; Deuteronomy </a:t>
            </a:r>
            <a:r>
              <a:rPr lang="pt-BR" sz="2400" b="0" i="0" u="none" strike="noStrike" baseline="0" dirty="0">
                <a:solidFill>
                  <a:schemeClr val="tx1"/>
                </a:solidFill>
              </a:rPr>
              <a:t>21:20-21; 1 Corinthians 5:11; Galatians 2:12.</a:t>
            </a:r>
            <a:endParaRPr lang="en-US" sz="2400" dirty="0">
              <a:solidFill>
                <a:schemeClr val="tx1"/>
              </a:solidFill>
            </a:endParaRPr>
          </a:p>
        </p:txBody>
      </p:sp>
    </p:spTree>
    <p:extLst>
      <p:ext uri="{BB962C8B-B14F-4D97-AF65-F5344CB8AC3E}">
        <p14:creationId xmlns:p14="http://schemas.microsoft.com/office/powerpoint/2010/main" val="2547768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5044"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1028700" y="1484677"/>
            <a:ext cx="7886700" cy="4296048"/>
          </a:xfrm>
        </p:spPr>
        <p:txBody>
          <a:bodyPr>
            <a:spAutoFit/>
          </a:bodyPr>
          <a:lstStyle/>
          <a:p>
            <a:pPr eaLnBrk="1" hangingPunct="1">
              <a:buNone/>
              <a:defRPr/>
            </a:pPr>
            <a:r>
              <a:rPr lang="en-US" sz="4000" u="sng" dirty="0">
                <a:solidFill>
                  <a:schemeClr val="tx1"/>
                </a:solidFill>
              </a:rPr>
              <a:t>Thoughtlessness</a:t>
            </a:r>
            <a:r>
              <a:rPr lang="en-US" sz="4000" dirty="0">
                <a:solidFill>
                  <a:schemeClr val="tx1"/>
                </a:solidFill>
              </a:rPr>
              <a:t>.</a:t>
            </a:r>
          </a:p>
          <a:p>
            <a:pPr>
              <a:defRPr/>
            </a:pPr>
            <a:r>
              <a:rPr lang="en-US" sz="2800" dirty="0">
                <a:solidFill>
                  <a:schemeClr val="tx1"/>
                </a:solidFill>
              </a:rPr>
              <a:t>The Lost Sheep </a:t>
            </a:r>
            <a:r>
              <a:rPr lang="en-US" sz="2800" u="sng" dirty="0">
                <a:solidFill>
                  <a:schemeClr val="tx1"/>
                </a:solidFill>
              </a:rPr>
              <a:t>will know it is lost</a:t>
            </a:r>
            <a:r>
              <a:rPr lang="en-US" sz="2800" dirty="0">
                <a:solidFill>
                  <a:schemeClr val="tx1"/>
                </a:solidFill>
              </a:rPr>
              <a:t>, but not know the way back to the fold.</a:t>
            </a:r>
          </a:p>
          <a:p>
            <a:pPr eaLnBrk="1" hangingPunct="1">
              <a:defRPr/>
            </a:pPr>
            <a:r>
              <a:rPr lang="en-US" sz="2800" dirty="0">
                <a:solidFill>
                  <a:schemeClr val="tx1"/>
                </a:solidFill>
              </a:rPr>
              <a:t>The figure of the shepherd, sheep, and sheepfold is found many times in the scriptures. Isaiah 53:6ff; Matthew 18:10ff;</a:t>
            </a:r>
            <a:br>
              <a:rPr lang="en-US" sz="2800" dirty="0">
                <a:solidFill>
                  <a:schemeClr val="tx1"/>
                </a:solidFill>
              </a:rPr>
            </a:br>
            <a:r>
              <a:rPr lang="en-US" sz="2800" dirty="0">
                <a:solidFill>
                  <a:schemeClr val="tx1"/>
                </a:solidFill>
              </a:rPr>
              <a:t>John 10:1ff; Acts 20:28; etc.</a:t>
            </a:r>
          </a:p>
          <a:p>
            <a:pPr eaLnBrk="1" hangingPunct="1">
              <a:defRPr/>
            </a:pPr>
            <a:r>
              <a:rPr lang="en-US" sz="2800" dirty="0">
                <a:solidFill>
                  <a:schemeClr val="tx1"/>
                </a:solidFill>
              </a:rPr>
              <a:t>Hebrews 2:1; cf. Matthew 9: 36, a picture of a multitude that had no real purpose in life.</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4</a:t>
            </a:fld>
            <a:endParaRPr lang="en-US">
              <a:solidFill>
                <a:srgbClr val="1F497D"/>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5044"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1028700" y="1484677"/>
            <a:ext cx="7886700" cy="5283882"/>
          </a:xfrm>
        </p:spPr>
        <p:txBody>
          <a:bodyPr>
            <a:spAutoFit/>
          </a:bodyPr>
          <a:lstStyle/>
          <a:p>
            <a:pPr marL="0" indent="0" eaLnBrk="1" hangingPunct="1">
              <a:buNone/>
              <a:defRPr/>
            </a:pPr>
            <a:r>
              <a:rPr lang="en-US" sz="2400" dirty="0">
                <a:solidFill>
                  <a:schemeClr val="tx1"/>
                </a:solidFill>
              </a:rPr>
              <a:t>The Shepherd:</a:t>
            </a:r>
          </a:p>
          <a:p>
            <a:pPr eaLnBrk="1" hangingPunct="1">
              <a:defRPr/>
            </a:pPr>
            <a:r>
              <a:rPr lang="en-US" sz="2400" dirty="0">
                <a:solidFill>
                  <a:schemeClr val="tx1"/>
                </a:solidFill>
              </a:rPr>
              <a:t>“The self-righteous religious leaders placed the shepherds outside their social circles. They considered them to be ignorant, and did not regard them as worthy of special consideration.</a:t>
            </a:r>
          </a:p>
          <a:p>
            <a:pPr eaLnBrk="1" hangingPunct="1">
              <a:defRPr/>
            </a:pPr>
            <a:r>
              <a:rPr lang="en-US" sz="2400" dirty="0">
                <a:solidFill>
                  <a:schemeClr val="tx1"/>
                </a:solidFill>
              </a:rPr>
              <a:t>“All this in spite of the fact that some of their most revered Scriptures pictured God as the Shepherd of His people, and His Messiah as a Lamb to be slaughtered (Ps. 23; Is. 40, 53; Jer. 31; Mic. 5).</a:t>
            </a:r>
          </a:p>
          <a:p>
            <a:pPr eaLnBrk="1" hangingPunct="1">
              <a:defRPr/>
            </a:pPr>
            <a:r>
              <a:rPr lang="en-US" sz="2400" dirty="0">
                <a:solidFill>
                  <a:schemeClr val="tx1"/>
                </a:solidFill>
              </a:rPr>
              <a:t>“God had even said, </a:t>
            </a:r>
            <a:r>
              <a:rPr lang="en-US" sz="2400" i="1" dirty="0">
                <a:solidFill>
                  <a:schemeClr val="tx1"/>
                </a:solidFill>
              </a:rPr>
              <a:t>‘I will feed My flock, and I will make them lie down, says the Lord God. I will seek what was lost and bring back what was driven away’</a:t>
            </a:r>
            <a:r>
              <a:rPr lang="en-US" sz="2400" dirty="0">
                <a:solidFill>
                  <a:schemeClr val="tx1"/>
                </a:solidFill>
              </a:rPr>
              <a:t> (Ezek. 34:14-15 see vv. 11-31).”</a:t>
            </a:r>
            <a:endParaRPr lang="en-US" dirty="0">
              <a:solidFill>
                <a:schemeClr val="tx1"/>
              </a:solidFill>
            </a:endParaRPr>
          </a:p>
          <a:p>
            <a:pPr marL="740664" lvl="2" indent="0">
              <a:buNone/>
              <a:defRPr/>
            </a:pPr>
            <a:r>
              <a:rPr lang="en-US" sz="1800" dirty="0">
                <a:solidFill>
                  <a:schemeClr val="tx1"/>
                </a:solidFill>
              </a:rPr>
              <a:t>(C.G. Caldwell, </a:t>
            </a:r>
            <a:r>
              <a:rPr lang="en-US" sz="1800" i="1" dirty="0">
                <a:solidFill>
                  <a:schemeClr val="tx1"/>
                </a:solidFill>
              </a:rPr>
              <a:t>Ezekiel,</a:t>
            </a:r>
            <a:r>
              <a:rPr lang="en-US" sz="1800" dirty="0">
                <a:solidFill>
                  <a:schemeClr val="tx1"/>
                </a:solidFill>
              </a:rPr>
              <a:t> Truth Commentaries, page 830)</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5</a:t>
            </a:fld>
            <a:endParaRPr lang="en-US">
              <a:solidFill>
                <a:srgbClr val="1F497D"/>
              </a:solidFill>
              <a:latin typeface="Arial"/>
            </a:endParaRPr>
          </a:p>
        </p:txBody>
      </p:sp>
    </p:spTree>
    <p:extLst>
      <p:ext uri="{BB962C8B-B14F-4D97-AF65-F5344CB8AC3E}">
        <p14:creationId xmlns:p14="http://schemas.microsoft.com/office/powerpoint/2010/main" val="1435181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1028700" y="1951404"/>
            <a:ext cx="7200900" cy="2322687"/>
          </a:xfrm>
        </p:spPr>
        <p:txBody>
          <a:bodyPr>
            <a:spAutoFit/>
          </a:bodyPr>
          <a:lstStyle/>
          <a:p>
            <a:pPr eaLnBrk="1" hangingPunct="1">
              <a:buNone/>
              <a:defRPr/>
            </a:pPr>
            <a:r>
              <a:rPr lang="en-US" sz="4000" u="sng" dirty="0">
                <a:solidFill>
                  <a:schemeClr val="tx1"/>
                </a:solidFill>
              </a:rPr>
              <a:t>Absorption in other matters</a:t>
            </a:r>
            <a:r>
              <a:rPr lang="en-US" sz="4000" dirty="0">
                <a:solidFill>
                  <a:schemeClr val="tx1"/>
                </a:solidFill>
              </a:rPr>
              <a:t>.</a:t>
            </a:r>
          </a:p>
          <a:p>
            <a:pPr eaLnBrk="1" hangingPunct="1">
              <a:defRPr/>
            </a:pPr>
            <a:r>
              <a:rPr lang="en-US" sz="3600" dirty="0">
                <a:solidFill>
                  <a:schemeClr val="tx1"/>
                </a:solidFill>
              </a:rPr>
              <a:t>Life. Luke 14:15ff</a:t>
            </a:r>
          </a:p>
          <a:p>
            <a:pPr lvl="1" eaLnBrk="1" hangingPunct="1">
              <a:defRPr/>
            </a:pPr>
            <a:r>
              <a:rPr lang="en-US" sz="3200" b="1" i="0" dirty="0">
                <a:solidFill>
                  <a:schemeClr val="tx1"/>
                </a:solidFill>
              </a:rPr>
              <a:t>Pay attention to the most important things.</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6</a:t>
            </a:fld>
            <a:endParaRPr lang="en-US">
              <a:solidFill>
                <a:srgbClr val="1F497D"/>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6670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 </a:t>
            </a:r>
            <a:r>
              <a:rPr lang="en-US" dirty="0">
                <a:solidFill>
                  <a:schemeClr val="tx1"/>
                </a:solidFill>
                <a:effectLst/>
              </a:rPr>
              <a:t>–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600078" y="1473460"/>
            <a:ext cx="8402520" cy="5349926"/>
          </a:xfrm>
        </p:spPr>
        <p:txBody>
          <a:bodyPr wrap="square">
            <a:spAutoFit/>
          </a:bodyPr>
          <a:lstStyle/>
          <a:p>
            <a:pPr eaLnBrk="1" hangingPunct="1">
              <a:buNone/>
              <a:defRPr/>
            </a:pPr>
            <a:r>
              <a:rPr lang="en-US" sz="4000" u="sng" dirty="0">
                <a:solidFill>
                  <a:schemeClr val="tx1"/>
                </a:solidFill>
              </a:rPr>
              <a:t>Lack of knowledge, spiritual interest, and diligence</a:t>
            </a:r>
            <a:r>
              <a:rPr lang="en-US" sz="4000" dirty="0">
                <a:solidFill>
                  <a:schemeClr val="tx1"/>
                </a:solidFill>
              </a:rPr>
              <a:t>. cf. Hosea 4:6</a:t>
            </a:r>
          </a:p>
          <a:p>
            <a:pPr eaLnBrk="1" hangingPunct="1">
              <a:defRPr/>
            </a:pPr>
            <a:r>
              <a:rPr lang="en-US" sz="3200" i="1" dirty="0">
                <a:solidFill>
                  <a:schemeClr val="tx1"/>
                </a:solidFill>
              </a:rPr>
              <a:t>“Give diligence” </a:t>
            </a:r>
            <a:r>
              <a:rPr lang="en-US" sz="3200" dirty="0">
                <a:solidFill>
                  <a:schemeClr val="tx1"/>
                </a:solidFill>
              </a:rPr>
              <a:t>2 Timothy 2:15; </a:t>
            </a:r>
            <a:br>
              <a:rPr lang="en-US" sz="3200" dirty="0">
                <a:solidFill>
                  <a:schemeClr val="tx1"/>
                </a:solidFill>
              </a:rPr>
            </a:br>
            <a:r>
              <a:rPr lang="en-US" sz="3200" dirty="0">
                <a:solidFill>
                  <a:schemeClr val="tx1"/>
                </a:solidFill>
              </a:rPr>
              <a:t>Hebrews 4:11</a:t>
            </a:r>
          </a:p>
          <a:p>
            <a:pPr eaLnBrk="1" hangingPunct="1">
              <a:defRPr/>
            </a:pPr>
            <a:r>
              <a:rPr lang="en-US" sz="3200" i="1" dirty="0">
                <a:solidFill>
                  <a:schemeClr val="tx1"/>
                </a:solidFill>
              </a:rPr>
              <a:t>“Take heed.”</a:t>
            </a:r>
            <a:r>
              <a:rPr lang="en-US" sz="3200" dirty="0">
                <a:solidFill>
                  <a:schemeClr val="tx1"/>
                </a:solidFill>
              </a:rPr>
              <a:t> cf. 1 Corinthians 10:12; Hebrews 3:12</a:t>
            </a:r>
          </a:p>
          <a:p>
            <a:pPr eaLnBrk="1" hangingPunct="1">
              <a:defRPr/>
            </a:pPr>
            <a:r>
              <a:rPr lang="en-US" sz="3200" dirty="0">
                <a:solidFill>
                  <a:schemeClr val="tx1"/>
                </a:solidFill>
              </a:rPr>
              <a:t>Failure to do this means we are lost.</a:t>
            </a:r>
            <a:br>
              <a:rPr lang="en-US" sz="3200" dirty="0">
                <a:solidFill>
                  <a:schemeClr val="tx1"/>
                </a:solidFill>
              </a:rPr>
            </a:br>
            <a:r>
              <a:rPr lang="en-US" sz="3200" dirty="0">
                <a:solidFill>
                  <a:schemeClr val="tx1"/>
                </a:solidFill>
              </a:rPr>
              <a:t> cf. Hosea 4:6; Acts 17:30.</a:t>
            </a:r>
          </a:p>
          <a:p>
            <a:pPr eaLnBrk="1" hangingPunct="1">
              <a:buFont typeface="Wingdings" pitchFamily="2" charset="2"/>
              <a:buNone/>
              <a:defRPr/>
            </a:pPr>
            <a:r>
              <a:rPr lang="en-US" sz="2800" dirty="0">
                <a:solidFill>
                  <a:schemeClr val="tx1"/>
                </a:solidFill>
              </a:rPr>
              <a:t>Great occasion of rejoicing when the lost sheep is found.</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7</a:t>
            </a:fld>
            <a:endParaRPr lang="en-US">
              <a:solidFill>
                <a:srgbClr val="1F497D"/>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3382464"/>
          </a:xfrm>
        </p:spPr>
        <p:txBody>
          <a:bodyPr>
            <a:spAutoFit/>
          </a:bodyPr>
          <a:lstStyle/>
          <a:p>
            <a:pPr>
              <a:defRPr/>
            </a:pPr>
            <a:r>
              <a:rPr lang="en-US" sz="2400" dirty="0">
                <a:solidFill>
                  <a:schemeClr val="tx1"/>
                </a:solidFill>
              </a:rPr>
              <a:t>This coin was of no value because it was “out of circulation.”</a:t>
            </a:r>
          </a:p>
          <a:p>
            <a:pPr marL="0" indent="0">
              <a:buNone/>
              <a:defRPr/>
            </a:pPr>
            <a:endParaRPr lang="en-US" sz="2400" dirty="0">
              <a:solidFill>
                <a:schemeClr val="tx1"/>
              </a:solidFill>
            </a:endParaRPr>
          </a:p>
          <a:p>
            <a:pPr>
              <a:defRPr/>
            </a:pPr>
            <a:r>
              <a:rPr lang="en-US" sz="2400" dirty="0">
                <a:solidFill>
                  <a:schemeClr val="tx1"/>
                </a:solidFill>
              </a:rPr>
              <a:t>She has ten (deka) pieces of silver (drachmas).</a:t>
            </a:r>
          </a:p>
          <a:p>
            <a:pPr>
              <a:defRPr/>
            </a:pPr>
            <a:r>
              <a:rPr lang="en-US" sz="2400" dirty="0">
                <a:solidFill>
                  <a:schemeClr val="tx1"/>
                </a:solidFill>
              </a:rPr>
              <a:t>A drachma was a silver Greek coin comparable to the Roman denarius.</a:t>
            </a:r>
          </a:p>
          <a:p>
            <a:pPr>
              <a:defRPr/>
            </a:pPr>
            <a:r>
              <a:rPr lang="en-US" sz="2400" dirty="0">
                <a:solidFill>
                  <a:schemeClr val="tx1"/>
                </a:solidFill>
              </a:rPr>
              <a:t>Each was approximately equivalent to the value of an average day’s wage for a manual laborer (Matthew 20:2).</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8</a:t>
            </a:fld>
            <a:endParaRPr lang="en-US" dirty="0">
              <a:solidFill>
                <a:srgbClr val="1F497D"/>
              </a:solidFill>
              <a:latin typeface="Arial"/>
            </a:endParaRPr>
          </a:p>
        </p:txBody>
      </p:sp>
    </p:spTree>
    <p:extLst>
      <p:ext uri="{BB962C8B-B14F-4D97-AF65-F5344CB8AC3E}">
        <p14:creationId xmlns:p14="http://schemas.microsoft.com/office/powerpoint/2010/main" val="2135664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3589188"/>
          </a:xfrm>
        </p:spPr>
        <p:txBody>
          <a:bodyPr>
            <a:spAutoFit/>
          </a:bodyPr>
          <a:lstStyle/>
          <a:p>
            <a:pPr eaLnBrk="1" hangingPunct="1">
              <a:buNone/>
              <a:defRPr/>
            </a:pPr>
            <a:r>
              <a:rPr lang="en-US" sz="2800" dirty="0">
                <a:solidFill>
                  <a:schemeClr val="tx1"/>
                </a:solidFill>
              </a:rPr>
              <a:t>This coin was of no value because it was “out of circulation.”</a:t>
            </a:r>
          </a:p>
          <a:p>
            <a:pPr>
              <a:defRPr/>
            </a:pPr>
            <a:r>
              <a:rPr lang="en-US" sz="2800" dirty="0">
                <a:solidFill>
                  <a:schemeClr val="tx1"/>
                </a:solidFill>
              </a:rPr>
              <a:t>The Lost Coin </a:t>
            </a:r>
            <a:r>
              <a:rPr lang="en-US" sz="2800" u="sng" dirty="0">
                <a:solidFill>
                  <a:schemeClr val="tx1"/>
                </a:solidFill>
              </a:rPr>
              <a:t>will not know it is lost</a:t>
            </a:r>
            <a:r>
              <a:rPr lang="en-US" sz="2800" dirty="0">
                <a:solidFill>
                  <a:schemeClr val="tx1"/>
                </a:solidFill>
              </a:rPr>
              <a:t> and, of course, it will not know the way back to the woman’s pocket.</a:t>
            </a:r>
          </a:p>
          <a:p>
            <a:pPr eaLnBrk="1" hangingPunct="1">
              <a:defRPr/>
            </a:pPr>
            <a:r>
              <a:rPr lang="en-US" sz="2800" dirty="0">
                <a:solidFill>
                  <a:schemeClr val="tx1"/>
                </a:solidFill>
              </a:rPr>
              <a:t>Many have changed from useful vessels into useless vessels, from vessels of honor to vessels dishonor. 2 Timothy 2:20</a:t>
            </a:r>
          </a:p>
        </p:txBody>
      </p:sp>
      <p:sp>
        <p:nvSpPr>
          <p:cNvPr id="4" name="Slide Number Placeholder 3"/>
          <p:cNvSpPr>
            <a:spLocks noGrp="1"/>
          </p:cNvSpPr>
          <p:nvPr>
            <p:ph type="sldNum" sz="quarter" idx="11"/>
          </p:nvPr>
        </p:nvSpPr>
        <p:spPr/>
        <p:txBody>
          <a:bodyPr/>
          <a:lstStyle/>
          <a:p>
            <a:pPr>
              <a:defRPr/>
            </a:pPr>
            <a:fld id="{64D18DA8-5ED3-4729-979B-AB6E5D493AEB}" type="slidenum">
              <a:rPr lang="en-US">
                <a:solidFill>
                  <a:srgbClr val="1F497D"/>
                </a:solidFill>
                <a:latin typeface="Arial"/>
              </a:rPr>
              <a:pPr>
                <a:defRPr/>
              </a:pPr>
              <a:t>9</a:t>
            </a:fld>
            <a:endParaRPr lang="en-US" dirty="0">
              <a:solidFill>
                <a:srgbClr val="1F497D"/>
              </a:solidFill>
              <a:latin typeface="Arial"/>
            </a:endParaRPr>
          </a:p>
        </p:txBody>
      </p:sp>
    </p:spTree>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1348</Words>
  <Application>Microsoft Office PowerPoint</Application>
  <PresentationFormat>On-screen Show (4:3)</PresentationFormat>
  <Paragraphs>112</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Franklin Gothic Book</vt:lpstr>
      <vt:lpstr>Impact</vt:lpstr>
      <vt:lpstr>Wingdings</vt:lpstr>
      <vt:lpstr>Crop</vt:lpstr>
      <vt:lpstr>Lesson 16: The Lost Sheep, Lost Coin and Lost Son and The Elder Brother</vt:lpstr>
      <vt:lpstr>Luke 15 – Context</vt:lpstr>
      <vt:lpstr>Luke 15 – Context</vt:lpstr>
      <vt:lpstr>Lost Through Carelessness –  The Lost Sheep, Verses 3-7</vt:lpstr>
      <vt:lpstr>Lost Through Carelessness –  The Lost Sheep, Verses 3-7</vt:lpstr>
      <vt:lpstr>Lost Through Carelessness –  The Lost Sheep, Verses 3-7</vt:lpstr>
      <vt:lpstr>Lost Through Carelessness –  The Lost Sheep, Verses 3-7</vt:lpstr>
      <vt:lpstr>Lost Through Uselessness –  The Lost Coin. Verses 8-10</vt:lpstr>
      <vt:lpstr>Lost Through Uselessness –  The Lost Coin. Verses 8-10</vt:lpstr>
      <vt:lpstr>Lost Through Uselessness –  The Lost Coin. Verses 8-10</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16</cp:revision>
  <cp:lastPrinted>2021-09-19T23:04:02Z</cp:lastPrinted>
  <dcterms:created xsi:type="dcterms:W3CDTF">2021-09-08T16:48:36Z</dcterms:created>
  <dcterms:modified xsi:type="dcterms:W3CDTF">2021-09-19T23:04:07Z</dcterms:modified>
</cp:coreProperties>
</file>